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6" r:id="rId3"/>
    <p:sldMasterId id="2147483792" r:id="rId4"/>
    <p:sldMasterId id="2147483804" r:id="rId5"/>
    <p:sldMasterId id="2147483816" r:id="rId6"/>
    <p:sldMasterId id="2147483828" r:id="rId7"/>
  </p:sldMasterIdLst>
  <p:sldIdLst>
    <p:sldId id="256" r:id="rId8"/>
    <p:sldId id="262" r:id="rId9"/>
    <p:sldId id="257" r:id="rId10"/>
    <p:sldId id="258" r:id="rId11"/>
    <p:sldId id="263" r:id="rId12"/>
    <p:sldId id="267" r:id="rId13"/>
    <p:sldId id="259" r:id="rId14"/>
    <p:sldId id="260" r:id="rId15"/>
    <p:sldId id="266" r:id="rId16"/>
    <p:sldId id="261" r:id="rId17"/>
    <p:sldId id="264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CA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r-CA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fr-CA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fr-CA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fr-C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fr-C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fr-CA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fr-CA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fr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CA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fr-CA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fr-CA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7A51A7D-1EF8-4C8B-BEF7-98F044D8BFA0}" type="datetimeFigureOut">
              <a:rPr lang="fr-CA" smtClean="0"/>
              <a:pPr/>
              <a:t>2013-03-24</a:t>
            </a:fld>
            <a:endParaRPr lang="fr-CA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C1E63A1-A026-4E8A-8DF4-2447A882A767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Logement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smtClean="0"/>
              <a:t>Sénégal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105400"/>
            <a:ext cx="8077200" cy="432816"/>
          </a:xfrm>
        </p:spPr>
        <p:txBody>
          <a:bodyPr/>
          <a:lstStyle/>
          <a:p>
            <a:r>
              <a:rPr lang="fr-CA" dirty="0" smtClean="0"/>
              <a:t>Par: Julia Nojeim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fr-FR" dirty="0" smtClean="0"/>
              <a:t>changements logement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The Senegalese government is making two new laws to help improve housing situations</a:t>
            </a: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“one family one roof” initiative:</a:t>
            </a:r>
          </a:p>
          <a:p>
            <a:pPr lvl="1"/>
            <a:r>
              <a:rPr lang="en-US" dirty="0" smtClean="0"/>
              <a:t>Makes housing more affordable so many people do not have to live in the same cramped </a:t>
            </a:r>
            <a:r>
              <a:rPr lang="en-US" dirty="0" smtClean="0"/>
              <a:t>house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Mostly in cities</a:t>
            </a:r>
            <a:endParaRPr lang="en-US" dirty="0" smtClean="0"/>
          </a:p>
          <a:p>
            <a:pPr>
              <a:buNone/>
            </a:pPr>
            <a:endParaRPr lang="fr-CA" dirty="0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Land Tenure Act:</a:t>
            </a:r>
          </a:p>
          <a:p>
            <a:pPr lvl="1"/>
            <a:r>
              <a:rPr lang="en-US" dirty="0" smtClean="0"/>
              <a:t>Temporary living permits are turned into, at no cost, permanent living permits so people invest in their homes and living conditions will </a:t>
            </a:r>
            <a:r>
              <a:rPr lang="en-US" dirty="0" smtClean="0"/>
              <a:t>improve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Also mostly in cities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fr-CA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Faits Généraux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75% of Senegalese homes are self-built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There are very few requirements a home in Senegal needs to meet in order to be lived in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392936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Les Types Différents de logement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772400" cy="4572000"/>
          </a:xfrm>
        </p:spPr>
        <p:txBody>
          <a:bodyPr/>
          <a:lstStyle/>
          <a:p>
            <a:pPr algn="ctr"/>
            <a:endParaRPr lang="fr-CA" dirty="0" smtClean="0"/>
          </a:p>
          <a:p>
            <a:pPr algn="ctr"/>
            <a:endParaRPr lang="fr-CA" dirty="0" smtClean="0"/>
          </a:p>
          <a:p>
            <a:pPr algn="ctr"/>
            <a:r>
              <a:rPr lang="fr-C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Il y a </a:t>
            </a:r>
            <a:r>
              <a:rPr lang="fr-C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trois types de logement dans </a:t>
            </a:r>
            <a:r>
              <a:rPr lang="fr-C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Sénégal.</a:t>
            </a:r>
          </a:p>
          <a:p>
            <a:pPr algn="ctr"/>
            <a:endParaRPr lang="fr-CA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fr-C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Les types sont dans les régions différentes du pays.</a:t>
            </a:r>
          </a:p>
          <a:p>
            <a:pPr algn="ctr"/>
            <a:endParaRPr lang="fr-CA" dirty="0" smtClean="0"/>
          </a:p>
          <a:p>
            <a:pPr algn="ctr">
              <a:buNone/>
            </a:pP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183880" cy="1051560"/>
          </a:xfrm>
        </p:spPr>
        <p:txBody>
          <a:bodyPr/>
          <a:lstStyle/>
          <a:p>
            <a:r>
              <a:rPr lang="fr-FR" dirty="0" smtClean="0"/>
              <a:t>Dans les Régions Rurales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183880" cy="4800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 smtClean="0"/>
          </a:p>
          <a:p>
            <a:pPr algn="ctr"/>
            <a:r>
              <a:rPr lang="en-US" dirty="0" smtClean="0"/>
              <a:t>“…between 1954 and 2003, low-income, informal residences took over 95 percent of natural areas…”</a:t>
            </a:r>
            <a:r>
              <a:rPr lang="en-US" baseline="30000" dirty="0" smtClean="0"/>
              <a:t>1</a:t>
            </a:r>
          </a:p>
          <a:p>
            <a:endParaRPr lang="en-US" dirty="0" smtClean="0"/>
          </a:p>
          <a:p>
            <a:r>
              <a:rPr lang="fr-CA" dirty="0" smtClean="0"/>
              <a:t>Ils sont </a:t>
            </a:r>
            <a:r>
              <a:rPr lang="fr-CA" dirty="0" smtClean="0"/>
              <a:t>huttes de boue ou de paille</a:t>
            </a:r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Les toits sont de la paille ou de fer</a:t>
            </a:r>
          </a:p>
          <a:p>
            <a:endParaRPr lang="fr-CA" dirty="0" smtClean="0"/>
          </a:p>
          <a:p>
            <a:r>
              <a:rPr lang="fr-CA" dirty="0" smtClean="0"/>
              <a:t>Ils sont très petits</a:t>
            </a:r>
          </a:p>
          <a:p>
            <a:endParaRPr lang="fr-CA" dirty="0" smtClean="0"/>
          </a:p>
          <a:p>
            <a:r>
              <a:rPr lang="fr-CA" dirty="0" smtClean="0"/>
              <a:t>La cuisine et la salle de bain sont séparés de la maison</a:t>
            </a:r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Ils n'ont pas d'électricité ou d'équipements modernes</a:t>
            </a:r>
            <a:endParaRPr lang="fr-CA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1722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aseline="30000" dirty="0" smtClean="0"/>
              <a:t>1</a:t>
            </a:r>
            <a:r>
              <a:rPr lang="fr-CA" dirty="0" smtClean="0"/>
              <a:t> www.housingfinanceafrica.org/country/senegal</a:t>
            </a:r>
            <a:endParaRPr lang="fr-CA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84648"/>
          </a:xfrm>
        </p:spPr>
        <p:txBody>
          <a:bodyPr>
            <a:normAutofit fontScale="92500" lnSpcReduction="10000"/>
          </a:bodyPr>
          <a:lstStyle/>
          <a:p>
            <a:endParaRPr lang="fr-CA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They are arranged into villages called ‘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</a:rPr>
              <a:t>Wolof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</a:rPr>
              <a:t>villages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’</a:t>
            </a:r>
          </a:p>
          <a:p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Families live in enclosed compounds called 	‘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</a:rPr>
              <a:t>Ker’</a:t>
            </a:r>
          </a:p>
          <a:p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The man of the village lives in a hut near the entrance of the village; his wives’ houses surround it</a:t>
            </a:r>
          </a:p>
          <a:p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These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</a:rPr>
              <a:t> ‘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Ker’ are centered around a village center called ‘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</a:rPr>
              <a:t>Pencha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’</a:t>
            </a:r>
          </a:p>
          <a:p>
            <a:endParaRPr lang="fr-CA" i="1" dirty="0" smtClean="0"/>
          </a:p>
          <a:p>
            <a:endParaRPr lang="fr-CA" i="1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uts_lr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676400"/>
            <a:ext cx="4783995" cy="3181544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>
              <a:buNone/>
            </a:pPr>
            <a:endParaRPr lang="fr-CA" dirty="0" smtClean="0"/>
          </a:p>
          <a:p>
            <a:r>
              <a:rPr lang="en-US" dirty="0" smtClean="0">
                <a:solidFill>
                  <a:schemeClr val="accent6"/>
                </a:solidFill>
              </a:rPr>
              <a:t>Les </a:t>
            </a:r>
            <a:r>
              <a:rPr lang="en-US" dirty="0" err="1" smtClean="0">
                <a:solidFill>
                  <a:schemeClr val="accent6"/>
                </a:solidFill>
              </a:rPr>
              <a:t>murs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sont</a:t>
            </a:r>
            <a:r>
              <a:rPr lang="en-US" dirty="0" smtClean="0">
                <a:solidFill>
                  <a:schemeClr val="accent6"/>
                </a:solidFill>
              </a:rPr>
              <a:t> de </a:t>
            </a:r>
            <a:r>
              <a:rPr lang="fr-FR" dirty="0" smtClean="0">
                <a:solidFill>
                  <a:schemeClr val="accent6"/>
                </a:solidFill>
              </a:rPr>
              <a:t>ciment</a:t>
            </a:r>
            <a:r>
              <a:rPr lang="fr-FR" dirty="0" smtClean="0">
                <a:solidFill>
                  <a:schemeClr val="accent6"/>
                </a:solidFill>
              </a:rPr>
              <a:t>, </a:t>
            </a:r>
            <a:r>
              <a:rPr lang="fr-FR" dirty="0" smtClean="0">
                <a:solidFill>
                  <a:schemeClr val="accent6"/>
                </a:solidFill>
              </a:rPr>
              <a:t>de </a:t>
            </a:r>
            <a:r>
              <a:rPr lang="fr-FR" dirty="0" smtClean="0">
                <a:solidFill>
                  <a:schemeClr val="accent6"/>
                </a:solidFill>
              </a:rPr>
              <a:t>béton, </a:t>
            </a:r>
            <a:r>
              <a:rPr lang="fr-FR" dirty="0" smtClean="0">
                <a:solidFill>
                  <a:schemeClr val="accent6"/>
                </a:solidFill>
              </a:rPr>
              <a:t>ou de la brique</a:t>
            </a:r>
            <a:r>
              <a:rPr lang="fr-FR" dirty="0" smtClean="0"/>
              <a:t/>
            </a:r>
            <a:br>
              <a:rPr lang="fr-FR" dirty="0" smtClean="0"/>
            </a:br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Les </a:t>
            </a:r>
            <a:r>
              <a:rPr lang="en-US" dirty="0" err="1" smtClean="0">
                <a:solidFill>
                  <a:schemeClr val="accent6"/>
                </a:solidFill>
              </a:rPr>
              <a:t>toits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sont</a:t>
            </a:r>
            <a:r>
              <a:rPr lang="en-US" dirty="0" smtClean="0">
                <a:solidFill>
                  <a:schemeClr val="accent6"/>
                </a:solidFill>
              </a:rPr>
              <a:t> de </a:t>
            </a:r>
            <a:r>
              <a:rPr lang="en-US" dirty="0" err="1" smtClean="0">
                <a:solidFill>
                  <a:schemeClr val="accent6"/>
                </a:solidFill>
              </a:rPr>
              <a:t>fer</a:t>
            </a:r>
            <a:endParaRPr lang="en-US" dirty="0" smtClean="0">
              <a:solidFill>
                <a:schemeClr val="accent6"/>
              </a:solidFill>
            </a:endParaRPr>
          </a:p>
          <a:p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Beaucoup des </a:t>
            </a:r>
            <a:r>
              <a:rPr lang="en-US" dirty="0" err="1" smtClean="0">
                <a:solidFill>
                  <a:schemeClr val="accent6"/>
                </a:solidFill>
              </a:rPr>
              <a:t>familles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sont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dans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une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maison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Dans les Régions Plus Prospères</a:t>
            </a:r>
            <a:endParaRPr lang="fr-CA" dirty="0">
              <a:solidFill>
                <a:schemeClr val="accent1"/>
              </a:solidFill>
            </a:endParaRPr>
          </a:p>
        </p:txBody>
      </p:sp>
      <p:pic>
        <p:nvPicPr>
          <p:cNvPr id="4" name="Picture 3" descr="midcla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828800"/>
            <a:ext cx="4914900" cy="3686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0"/>
                            </p:stCondLst>
                            <p:childTnLst>
                              <p:par>
                                <p:cTn id="11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/>
              <a:t>La vie dans la ville pour </a:t>
            </a:r>
            <a:r>
              <a:rPr lang="fr-FR" dirty="0" smtClean="0"/>
              <a:t>les riches</a:t>
            </a:r>
            <a:endParaRPr lang="fr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7239000" cy="56175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Rapid industrialization is leading to urbanization which the small cities are not prepared to handle</a:t>
            </a:r>
          </a:p>
          <a:p>
            <a:endParaRPr lang="en-US" dirty="0" smtClean="0"/>
          </a:p>
          <a:p>
            <a:r>
              <a:rPr lang="en-US" dirty="0" smtClean="0"/>
              <a:t>Modern apartments and homes with electricity and modern amenities</a:t>
            </a:r>
          </a:p>
          <a:p>
            <a:endParaRPr lang="en-US" dirty="0" smtClean="0"/>
          </a:p>
          <a:p>
            <a:r>
              <a:rPr lang="en-US" dirty="0" smtClean="0"/>
              <a:t>Surrounding these modern homes in a city are ‘</a:t>
            </a:r>
            <a:r>
              <a:rPr lang="en-US" i="1" dirty="0" smtClean="0"/>
              <a:t>shantytowns</a:t>
            </a:r>
            <a:r>
              <a:rPr lang="en-US" dirty="0" smtClean="0"/>
              <a:t>’, or lowest-class huts much like that in a rural area; but sometimes even in worse conditions</a:t>
            </a:r>
          </a:p>
          <a:p>
            <a:endParaRPr lang="en-US" dirty="0" smtClean="0"/>
          </a:p>
          <a:p>
            <a:r>
              <a:rPr lang="en-US" dirty="0" smtClean="0"/>
              <a:t>Many multi-floor homes because land costs a lot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Picture 3" descr="downtwndak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286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La centre-ville</a:t>
            </a:r>
            <a:r>
              <a:rPr lang="fr-CA" dirty="0" smtClean="0">
                <a:solidFill>
                  <a:schemeClr val="bg1"/>
                </a:solidFill>
              </a:rPr>
              <a:t> de Dakar</a:t>
            </a:r>
            <a:endParaRPr lang="fr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157</TotalTime>
  <Words>307</Words>
  <Application>Microsoft Office PowerPoint</Application>
  <PresentationFormat>On-screen Show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Module</vt:lpstr>
      <vt:lpstr>Metro</vt:lpstr>
      <vt:lpstr>Aspect</vt:lpstr>
      <vt:lpstr>Concourse</vt:lpstr>
      <vt:lpstr>Trek</vt:lpstr>
      <vt:lpstr>Opulent</vt:lpstr>
      <vt:lpstr>Foundry</vt:lpstr>
      <vt:lpstr>Logement Dans Sénégal</vt:lpstr>
      <vt:lpstr>Faits Généraux</vt:lpstr>
      <vt:lpstr>Les Types Différents de logement:</vt:lpstr>
      <vt:lpstr>Dans les Régions Rurales</vt:lpstr>
      <vt:lpstr>Slide 5</vt:lpstr>
      <vt:lpstr>Slide 6</vt:lpstr>
      <vt:lpstr>Dans les Régions Plus Prospères</vt:lpstr>
      <vt:lpstr>La vie dans la ville pour les riches</vt:lpstr>
      <vt:lpstr>Slide 9</vt:lpstr>
      <vt:lpstr>Les changements logement</vt:lpstr>
      <vt:lpstr>Slide 11</vt:lpstr>
      <vt:lpstr>Slide 12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Housing Dans Senegal</dc:title>
  <dc:creator>Julia</dc:creator>
  <cp:lastModifiedBy>owner</cp:lastModifiedBy>
  <cp:revision>33</cp:revision>
  <dcterms:created xsi:type="dcterms:W3CDTF">2013-03-22T19:14:27Z</dcterms:created>
  <dcterms:modified xsi:type="dcterms:W3CDTF">2013-03-24T16:41:06Z</dcterms:modified>
</cp:coreProperties>
</file>